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67" r:id="rId3"/>
    <p:sldId id="299" r:id="rId4"/>
    <p:sldId id="300" r:id="rId5"/>
    <p:sldId id="301" r:id="rId6"/>
    <p:sldId id="302" r:id="rId7"/>
    <p:sldId id="257" r:id="rId8"/>
    <p:sldId id="260" r:id="rId9"/>
    <p:sldId id="310" r:id="rId10"/>
    <p:sldId id="261" r:id="rId11"/>
    <p:sldId id="311" r:id="rId12"/>
    <p:sldId id="258" r:id="rId13"/>
    <p:sldId id="268" r:id="rId14"/>
    <p:sldId id="262" r:id="rId15"/>
    <p:sldId id="265" r:id="rId16"/>
    <p:sldId id="263" r:id="rId17"/>
    <p:sldId id="266" r:id="rId18"/>
    <p:sldId id="269" r:id="rId19"/>
    <p:sldId id="277" r:id="rId20"/>
    <p:sldId id="278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92" r:id="rId29"/>
    <p:sldId id="271" r:id="rId30"/>
    <p:sldId id="272" r:id="rId31"/>
    <p:sldId id="293" r:id="rId32"/>
    <p:sldId id="294" r:id="rId33"/>
    <p:sldId id="273" r:id="rId34"/>
    <p:sldId id="290" r:id="rId35"/>
    <p:sldId id="291" r:id="rId36"/>
    <p:sldId id="274" r:id="rId37"/>
    <p:sldId id="276" r:id="rId38"/>
    <p:sldId id="279" r:id="rId39"/>
    <p:sldId id="280" r:id="rId40"/>
    <p:sldId id="288" r:id="rId41"/>
    <p:sldId id="296" r:id="rId42"/>
    <p:sldId id="297" r:id="rId43"/>
    <p:sldId id="298" r:id="rId44"/>
    <p:sldId id="295" r:id="rId45"/>
    <p:sldId id="289" r:id="rId46"/>
    <p:sldId id="303" r:id="rId47"/>
    <p:sldId id="304" r:id="rId48"/>
    <p:sldId id="305" r:id="rId49"/>
    <p:sldId id="309" r:id="rId50"/>
    <p:sldId id="307" r:id="rId51"/>
    <p:sldId id="308" r:id="rId52"/>
    <p:sldId id="306" r:id="rId53"/>
    <p:sldId id="312" r:id="rId54"/>
    <p:sldId id="314" r:id="rId55"/>
    <p:sldId id="315" r:id="rId56"/>
    <p:sldId id="31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9"/>
    <p:restoredTop sz="94669"/>
  </p:normalViewPr>
  <p:slideViewPr>
    <p:cSldViewPr snapToGrid="0">
      <p:cViewPr varScale="1">
        <p:scale>
          <a:sx n="114" d="100"/>
          <a:sy n="114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DE945-C8D1-8746-A354-768246824C66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644BB-2214-2D4E-9538-44F08E3B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9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644BB-2214-2D4E-9538-44F08E3B3E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3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8331C-B713-8516-C14F-229577902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CEF16-59AA-5AAF-ECDA-CB862FCD2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D96E-47F7-442A-CCBD-EC0334A7F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09D9-B06C-8579-61DE-B6AD074B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CE303-CAEA-253F-F230-E370A0EA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13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5CFB-A735-B24E-1D53-D72CCBB6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5E748A-CFAA-F78F-0498-BDA55D249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2BE4E-DDE9-025F-4701-0499F6FFB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40C23-7D6D-2AEC-E0A5-43FDA7E2C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9FF25-8A0D-9BB7-2C91-FE3C5D6A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2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96281-26D1-CB74-15A3-4FBEAB072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752A68-728A-7C80-A431-6C9A92E87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9FBD1-CF31-78F6-3C28-B886A0D3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789F7-5BDD-F95F-BFE7-2C1366455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838DA-A74E-62BA-E104-F26FB4E2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4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99F0-1032-8D02-CECF-C42D0A32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9284-331F-91B6-BD7E-4EEE42DB8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0AA0B-4F99-1CF2-F876-6CBF9300F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471A4-0AC0-6370-FFB8-77D53DE9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DA9AD-0B9D-BE2A-4283-9990F4C3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F879-EE9A-7FA0-DE5B-341F986B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7BDDD-0961-FF75-F7C5-F155F94F2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E1C46-8F66-DD29-5E13-76BF9DAD7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C35A8-DC0D-3DB7-4115-CD2EE7CC2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E55DF-BB7D-D04B-8C24-E94E7F7F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4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A688C-ED57-0D41-50E4-F040D9095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154AE-D24C-A6FB-A07E-7E6852C0F5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897A5-894F-EF1A-4060-7E3CC631F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4DDEC-8254-A891-E20E-4EA730E1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09DCD-B3D7-F8C9-F373-8D13C2E17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7A35E-8DAC-2A44-506A-9F227C8F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3B766-F225-9256-A170-C00CAD5BE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74F81-90ED-C212-59AD-350C01E69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228F6-535D-F06A-A6A6-6268559FC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DD95C-EEE5-EB78-C7C3-9E17F1F60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986A2B-7857-8338-C1B5-F1626E7C0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17BF6D-C007-461B-64BC-18D7EDF2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5DDA7-9BF7-EC68-4F39-75212CE54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CFA31-AE36-7748-5399-5CD961CE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76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188E0-0AD6-C120-3B10-9E42448A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7B375-D830-0B16-A2BC-E4515BAF3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4F997-170A-D396-7F2F-E732045AB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F4233-0250-B6CE-18DC-7BEA89BF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24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2E052-4A9F-2164-7167-CF6ED03D0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04409A-E4D4-AA76-57C8-1A3D93BE5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FB430-ABF8-DFD0-5200-B2449648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9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2C2-6CB9-3A7B-90EF-CA6628C2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0EA83-D61B-6D85-FA36-5AD6B3D3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371EB-8850-A73C-098C-81DEC536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EF8B0-6688-32B6-3125-EAFBCF1D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9A138-EBBE-3082-AED1-51AB3555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D81C9-BBAC-CF60-9B05-79132923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96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F7FF-0E83-3B5D-62A0-171227F1E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D35559-22D2-DB50-DE60-7F05009B8C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777EE-B53F-007A-20A5-3E8DA5052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07319-A327-4EC9-1682-98EF47EA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AD2B7-BF67-07D5-D335-0A656D6E9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4C422-004A-D7F2-8DC0-D0853645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8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22D841-B992-562A-F411-7CD6A197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F85A7-C78E-E74F-AC0E-B6769E9A5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681B1-3829-D2FB-2544-EB86B5BD2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C97B7-2F4D-AE44-8AE5-4E5CF01CDB6D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E6A17-9C67-4730-B4D1-F74A584FD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781C8-158C-B2AF-3E1F-A39DEBBD5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EFCA0C-5111-4D47-BF57-1A48AE48E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4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E84B-E8DC-F50C-B65E-88349EC13D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uavsizing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739AC-8CD4-DB37-1F61-92FF7CA51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library to size a small UAV</a:t>
            </a:r>
          </a:p>
        </p:txBody>
      </p:sp>
    </p:spTree>
    <p:extLst>
      <p:ext uri="{BB962C8B-B14F-4D97-AF65-F5344CB8AC3E}">
        <p14:creationId xmlns:p14="http://schemas.microsoft.com/office/powerpoint/2010/main" val="2828745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uavsizing.weights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01662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ESCWeight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𝐸𝑆𝐶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=0.0007925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𝑝𝑜𝑤𝑒𝑟</m:t>
                    </m:r>
                  </m:oMath>
                </a14:m>
                <a:r>
                  <a:rPr lang="en-US" i="1" dirty="0"/>
                  <a:t>/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𝐸𝑆𝐶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𝐸𝑆𝐶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𝐸𝑆𝐶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=0.0007925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m:rPr>
                        <m:nor/>
                      </m:rPr>
                      <a:rPr lang="en-US" i="1" dirty="0" smtClean="0"/>
                      <m:t>/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𝐸𝑆𝐶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𝐸𝑆𝐶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en-US" dirty="0"/>
                  <a:t> (power overhead factor)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01662"/>
              </a:xfrm>
              <a:blipFill>
                <a:blip r:embed="rId2"/>
                <a:stretch>
                  <a:fillRect l="-1086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158842C-0282-A4AF-3C46-03895DF0BE07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0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uavsizing.weights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016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ESCWeight() </a:t>
                </a:r>
                <a:r>
                  <a:rPr lang="en-US" b="1" dirty="0">
                    <a:solidFill>
                      <a:srgbClr val="FF0000"/>
                    </a:solidFill>
                  </a:rPr>
                  <a:t>power in hp, weight in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lb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𝐸𝑆𝐶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=0.591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𝑝𝑜𝑤𝑒𝑟</m:t>
                    </m:r>
                  </m:oMath>
                </a14:m>
                <a:r>
                  <a:rPr lang="en-US" i="1" dirty="0"/>
                  <a:t>/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𝐸𝑆𝐶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𝐸𝑆𝐶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𝐸𝑆𝐶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=0.591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m:rPr>
                        <m:nor/>
                      </m:rPr>
                      <a:rPr lang="en-US" i="1" dirty="0" smtClean="0"/>
                      <m:t>/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𝐸𝑆𝐶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𝐸𝑆𝐶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en-US" dirty="0"/>
                  <a:t> (power overhead factor)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01662"/>
              </a:xfrm>
              <a:blipFill>
                <a:blip r:embed="rId2"/>
                <a:stretch>
                  <a:fillRect l="-1086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158842C-0282-A4AF-3C46-03895DF0BE07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087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uavsizing.weights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WingWeight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𝑤𝑖𝑛𝑔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=−0.08017+2.2854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𝑤𝑖𝑛𝑔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</a:t>
                </a:r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=2.2854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802187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821C06-7002-E4A1-E915-7DC79CF3231D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906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E84B-E8DC-F50C-B65E-88349EC13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1318"/>
            <a:ext cx="9144000" cy="995363"/>
          </a:xfrm>
        </p:spPr>
        <p:txBody>
          <a:bodyPr/>
          <a:lstStyle/>
          <a:p>
            <a:r>
              <a:rPr lang="en-US" dirty="0" err="1"/>
              <a:t>uavsizing.aerodynamics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9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uavsizing.aerodynamics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5257800" cy="4199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WingedCruiseDra</a:t>
                </a:r>
                <a:r>
                  <a:rPr lang="en-US" dirty="0" err="1"/>
                  <a:t>g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𝐴𝑅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𝑐𝑟𝑢𝑖𝑠𝑒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5257800" cy="4199749"/>
              </a:xfrm>
              <a:blipFill>
                <a:blip r:embed="rId2"/>
                <a:stretch>
                  <a:fillRect l="-2169" t="-2410" b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3A56381-A679-0456-7CDD-972B18D874CC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43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uavsizing.aerodynamics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604" y="1690688"/>
                <a:ext cx="3401531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WingedCruiseDra</a:t>
                </a:r>
                <a:r>
                  <a:rPr lang="en-US" dirty="0" err="1"/>
                  <a:t>g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𝑤𝑖𝑛𝑔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604" y="1690688"/>
                <a:ext cx="3401531" cy="4802187"/>
              </a:xfrm>
              <a:blipFill>
                <a:blip r:embed="rId2"/>
                <a:stretch>
                  <a:fillRect l="-3717" t="-2105" r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9D8918E-CFB7-5B96-2340-D6BB2E4BBA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337" y="1687311"/>
                <a:ext cx="3401531" cy="45350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𝐴𝑅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𝐴𝑅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𝑤𝑖𝑛𝑔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9D8918E-CFB7-5B96-2340-D6BB2E4BB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337" y="1687311"/>
                <a:ext cx="3401531" cy="4535069"/>
              </a:xfrm>
              <a:prstGeom prst="rect">
                <a:avLst/>
              </a:prstGeom>
              <a:blipFill>
                <a:blip r:embed="rId3"/>
                <a:stretch>
                  <a:fillRect l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420CC7A-1302-631B-C9EC-92CB492EFD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2187" y="1652148"/>
                <a:ext cx="5669813" cy="5167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𝑐𝑟𝑢𝑖𝑠𝑒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𝑐𝑟𝑢𝑖𝑠𝑒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𝑤𝑖𝑛𝑔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𝑐𝑟𝑢𝑖𝑠𝑒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420CC7A-1302-631B-C9EC-92CB492EF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187" y="1652148"/>
                <a:ext cx="5669813" cy="5167312"/>
              </a:xfrm>
              <a:prstGeom prst="rect">
                <a:avLst/>
              </a:prstGeom>
              <a:blipFill>
                <a:blip r:embed="rId4"/>
                <a:stretch>
                  <a:fillRect l="-2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6CE185-B276-2F26-EC50-2C44CD84C428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3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uavsizing.aerodynamics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199749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BodyDrag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=1.682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=0.1+0.2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199749"/>
              </a:xfrm>
              <a:blipFill>
                <a:blip r:embed="rId2"/>
                <a:stretch>
                  <a:fillRect l="-1086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65ABA92-653A-B27F-BECA-B8ED50B382F3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47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uavsizing.aerodynamics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4967177" cy="419974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Bod</a:t>
                </a:r>
                <a:r>
                  <a:rPr lang="en-US" dirty="0" err="1"/>
                  <a:t>yDrag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=1.682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𝑏𝑜𝑑𝑦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1.682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=0.1+0.2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𝑏𝑜𝑑𝑦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4967177" cy="4199749"/>
              </a:xfrm>
              <a:blipFill>
                <a:blip r:embed="rId2"/>
                <a:stretch>
                  <a:fillRect l="-2558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69EDD4B-308E-B13A-C3AB-56F533EF97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690688"/>
                <a:ext cx="5833730" cy="41997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𝑏𝑜𝑑𝑦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&gt;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𝑏𝑜𝑑𝑦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𝑏𝑜𝑑𝑦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69EDD4B-308E-B13A-C3AB-56F533EF9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5833730" cy="4199749"/>
              </a:xfrm>
              <a:prstGeom prst="rect">
                <a:avLst/>
              </a:prstGeom>
              <a:blipFill>
                <a:blip r:embed="rId3"/>
                <a:stretch>
                  <a:fillRect l="-2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89EBF2C-9CDD-2BB2-4887-1077FF28E0D1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36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E84B-E8DC-F50C-B65E-88349EC13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1318"/>
            <a:ext cx="9144000" cy="995363"/>
          </a:xfrm>
        </p:spPr>
        <p:txBody>
          <a:bodyPr/>
          <a:lstStyle/>
          <a:p>
            <a:r>
              <a:rPr lang="en-US" dirty="0" err="1"/>
              <a:t>uavsizing.rotors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68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uavsizing.rotors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8"/>
                <a:ext cx="11277600" cy="415666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RotorInflow</a:t>
                </a:r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dirty="0"/>
                  <a:t>	# should be solved implicitly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p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8"/>
                <a:ext cx="11277600" cy="4156660"/>
              </a:xfrm>
              <a:blipFill>
                <a:blip r:embed="rId2"/>
                <a:stretch>
                  <a:fillRect l="-1350" t="-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98A739B-2571-E167-7598-126BFB766F89}"/>
              </a:ext>
            </a:extLst>
          </p:cNvPr>
          <p:cNvSpPr txBox="1"/>
          <p:nvPr/>
        </p:nvSpPr>
        <p:spPr>
          <a:xfrm>
            <a:off x="8321040" y="-4207"/>
            <a:ext cx="3870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openmdao.api.</a:t>
            </a:r>
            <a:r>
              <a:rPr lang="en-US" b="1" i="1" dirty="0" err="1">
                <a:solidFill>
                  <a:srgbClr val="0070C0"/>
                </a:solidFill>
              </a:rPr>
              <a:t>ImplicitComponent</a:t>
            </a:r>
            <a:endParaRPr lang="en-US" b="1" i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774BADE-8574-DF91-BF14-67638065C8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0504" y="3588528"/>
                <a:ext cx="4784959" cy="24031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</m:e>
                          <m:sup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den>
                    </m:f>
                    <m:r>
                      <a:rPr lang="en-US" sz="320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p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774BADE-8574-DF91-BF14-67638065C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504" y="3588528"/>
                <a:ext cx="4784959" cy="2403198"/>
              </a:xfrm>
              <a:prstGeom prst="rect">
                <a:avLst/>
              </a:prstGeom>
              <a:blipFill>
                <a:blip r:embed="rId3"/>
                <a:stretch>
                  <a:fillRect l="-3439" t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9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E84B-E8DC-F50C-B65E-88349EC13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1318"/>
            <a:ext cx="9144000" cy="995363"/>
          </a:xfrm>
        </p:spPr>
        <p:txBody>
          <a:bodyPr/>
          <a:lstStyle/>
          <a:p>
            <a:r>
              <a:rPr lang="en-US" dirty="0" err="1"/>
              <a:t>uavsizing.weights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26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7"/>
                <a:ext cx="9563100" cy="4550094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InducedVelocity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𝑖𝑛𝑑𝑢𝑐𝑒𝑑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𝑖𝑛𝑓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𝑖𝑛𝑑𝑢𝑐𝑒𝑑</m:t>
                            </m:r>
                          </m:sub>
                        </m:sSub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𝑖𝑛𝑑𝑢𝑐𝑒𝑑</m:t>
                            </m:r>
                          </m:sub>
                        </m:sSub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𝑖𝑛𝑑𝑢𝑐𝑒𝑑</m:t>
                            </m:r>
                          </m:sub>
                        </m:sSub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3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7"/>
                <a:ext cx="9563100" cy="4550094"/>
              </a:xfrm>
              <a:blipFill>
                <a:blip r:embed="rId2"/>
                <a:stretch>
                  <a:fillRect l="-1194" t="-2222"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DC47373-12AB-9B44-64DB-9750CC10731F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298B3CA-4D86-5829-8E59-B3650066F8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9730" y="3858103"/>
                <a:ext cx="6336030" cy="19526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𝑖𝑛𝑑𝑢𝑐𝑒𝑑</m:t>
                            </m:r>
                          </m:sub>
                        </m:sSub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</m:den>
                    </m:f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𝑖𝑛𝑑𝑢𝑐𝑒𝑑</m:t>
                            </m:r>
                          </m:sub>
                        </m:sSub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𝑖𝑛𝑓</m:t>
                        </m:r>
                      </m:sub>
                    </m:sSub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298B3CA-4D86-5829-8E59-B3650066F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730" y="3858103"/>
                <a:ext cx="6336030" cy="1952626"/>
              </a:xfrm>
              <a:prstGeom prst="rect">
                <a:avLst/>
              </a:prstGeom>
              <a:blipFill>
                <a:blip r:embed="rId3"/>
                <a:stretch>
                  <a:fillRect l="-2405" t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690F4176-68B7-0A91-8606-E2A4978FF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uavsizing.rotors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71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7"/>
                <a:ext cx="10675620" cy="48021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ThrustCoefficient</a:t>
                </a:r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𝑎𝑖𝑟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𝑎𝑖𝑟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7"/>
                <a:ext cx="10675620" cy="4802188"/>
              </a:xfrm>
              <a:blipFill>
                <a:blip r:embed="rId2"/>
                <a:stretch>
                  <a:fillRect l="-1069" t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4B7F309-F1A9-82B0-1444-271EB65A1BF2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E1BA84-70B5-0E68-1670-76241BC86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uavsizing.rotors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02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8"/>
                <a:ext cx="5747384" cy="409289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err="1"/>
                  <a:t>RotorAdvanceRatio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𝑟𝑜𝑡𝑜𝑟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𝑟𝑜𝑡𝑜𝑟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𝑟𝑜𝑡𝑜𝑟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8"/>
                <a:ext cx="5747384" cy="4092892"/>
              </a:xfrm>
              <a:blipFill>
                <a:blip r:embed="rId3"/>
                <a:stretch>
                  <a:fillRect l="-1987" t="-3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4B7F309-F1A9-82B0-1444-271EB65A1BF2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19CE8B-CFDD-5508-360F-38A6EA84C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36104" y="3748088"/>
                <a:ext cx="4577716" cy="1670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𝑟𝑜𝑡𝑜𝑟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𝑟𝑜𝑡𝑜𝑟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219CE8B-CFDD-5508-360F-38A6EA84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104" y="3748088"/>
                <a:ext cx="4577716" cy="1670368"/>
              </a:xfrm>
              <a:prstGeom prst="rect">
                <a:avLst/>
              </a:prstGeom>
              <a:blipFill>
                <a:blip r:embed="rId4"/>
                <a:stretch>
                  <a:fillRect l="-3324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8A459E6-1293-40E3-88A0-CD0437880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uavsizing.rotors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9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8"/>
                <a:ext cx="9860280" cy="500729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err="1"/>
                  <a:t>RotorRevolutionFromCT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3500" dirty="0"/>
                  <a:t>	&gt; </a:t>
                </a:r>
                <a14:m>
                  <m:oMath xmlns:m="http://schemas.openxmlformats.org/officeDocument/2006/math">
                    <m:r>
                      <a:rPr lang="en-US" sz="3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𝑎𝑖𝑟</m:t>
                                </m:r>
                              </m:sub>
                            </m:s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500" dirty="0"/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3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𝑎𝑖𝑟</m:t>
                                </m:r>
                              </m:sub>
                            </m:sSub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𝑎𝑖𝑟</m:t>
                                </m:r>
                              </m:sub>
                            </m:sSub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3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35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500" dirty="0"/>
              </a:p>
              <a:p>
                <a:pPr marL="0" indent="0">
                  <a:buNone/>
                </a:pPr>
                <a:r>
                  <a:rPr lang="en-US" sz="35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35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𝑎𝑖𝑟</m:t>
                                </m:r>
                              </m:sub>
                            </m:sSub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sz="3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8"/>
                <a:ext cx="9860280" cy="5007292"/>
              </a:xfrm>
              <a:blipFill>
                <a:blip r:embed="rId2"/>
                <a:stretch>
                  <a:fillRect l="-901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4B7F309-F1A9-82B0-1444-271EB65A1BF2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276F22-E766-D885-6902-067A0F5C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uavsizing.rotors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28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8"/>
                <a:ext cx="7071360" cy="427577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RotorRevolutionFromAdvanceRatio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8"/>
                <a:ext cx="7071360" cy="4275772"/>
              </a:xfrm>
              <a:blipFill>
                <a:blip r:embed="rId2"/>
                <a:stretch>
                  <a:fillRect l="-1613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4B7F309-F1A9-82B0-1444-271EB65A1BF2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B26D85A-4EE7-6C4C-A218-FD6025E80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9900" y="4138532"/>
                <a:ext cx="4770120" cy="21032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sz="320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320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B26D85A-4EE7-6C4C-A218-FD6025E80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900" y="4138532"/>
                <a:ext cx="4770120" cy="2103279"/>
              </a:xfrm>
              <a:prstGeom prst="rect">
                <a:avLst/>
              </a:prstGeom>
              <a:blipFill>
                <a:blip r:embed="rId3"/>
                <a:stretch>
                  <a:fillRect l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8B8BB69D-7A35-A5CA-311B-1993BC36C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uavsizing.rotors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8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8"/>
                <a:ext cx="9494520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PropellerRevolutionFromAdvanceRatio</a:t>
                </a:r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2∙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𝑖𝑛𝑓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𝑖𝑛𝑓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8"/>
                <a:ext cx="9494520" cy="4802187"/>
              </a:xfrm>
              <a:blipFill>
                <a:blip r:embed="rId2"/>
                <a:stretch>
                  <a:fillRect l="-1202" t="-6316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4B7F309-F1A9-82B0-1444-271EB65A1BF2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64398F5-AFCC-0D9A-FB75-97298A86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uavsizing.rotors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372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2243" y="1690688"/>
                <a:ext cx="6901715" cy="4276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MultiRotorTrim</a:t>
                </a:r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𝑇h𝑟𝑢𝑠𝑡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𝑡𝑜𝑡𝑎𝑙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𝑇h𝑟𝑢𝑠𝑡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𝑇h𝑟𝑢𝑠𝑡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𝑇h𝑟𝑢𝑠𝑡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𝑇h𝑟𝑢𝑠𝑡</m:t>
                        </m:r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𝑇h𝑟𝑢𝑠𝑡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2243" y="1690688"/>
                <a:ext cx="6901715" cy="4276975"/>
              </a:xfrm>
              <a:blipFill>
                <a:blip r:embed="rId2"/>
                <a:stretch>
                  <a:fillRect l="-1654" t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4B7F309-F1A9-82B0-1444-271EB65A1BF2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E854224-F258-BD2C-C7B1-C432EDF495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9412" y="3997616"/>
                <a:ext cx="5538136" cy="18487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  <m:r>
                      <a:rPr lang="en-US" sz="32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𝑇h𝑟𝑢𝑠𝑡</m:t>
                        </m:r>
                      </m:den>
                    </m:f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𝑡𝑜𝑡𝑎𝑙</m:t>
                                </m:r>
                              </m:sub>
                            </m:sSub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𝑇h𝑟𝑢𝑠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 sz="320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𝑇h𝑟𝑢𝑠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E854224-F258-BD2C-C7B1-C432EDF49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12" y="3997616"/>
                <a:ext cx="5538136" cy="1848713"/>
              </a:xfrm>
              <a:prstGeom prst="rect">
                <a:avLst/>
              </a:prstGeom>
              <a:blipFill>
                <a:blip r:embed="rId3"/>
                <a:stretch>
                  <a:fillRect l="-2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82A2FAE-5F32-C571-1180-5441A853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uavsizing.rotors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9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8"/>
                <a:ext cx="6385560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ThrustOfEachRotor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𝑎𝑙𝑙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𝑟𝑜𝑡𝑜𝑟𝑠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num>
                      <m:den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𝑎𝑙𝑙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𝑟𝑜𝑡𝑜𝑟𝑠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8"/>
                <a:ext cx="6385560" cy="4802187"/>
              </a:xfrm>
              <a:blipFill>
                <a:blip r:embed="rId2"/>
                <a:stretch>
                  <a:fillRect l="-17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4B7F309-F1A9-82B0-1444-271EB65A1BF2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5D7A23-A033-EA11-6DBE-43CAE339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uavsizing.rotors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80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E84B-E8DC-F50C-B65E-88349EC13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1318"/>
            <a:ext cx="9144000" cy="995363"/>
          </a:xfrm>
        </p:spPr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42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8"/>
                <a:ext cx="5257800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PowerHover</a:t>
                </a:r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h𝑜𝑣𝑒𝑟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𝐹𝑀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𝑡𝑜𝑡𝑎𝑙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𝑑𝑖𝑠𝑘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8"/>
                <a:ext cx="5257800" cy="4802187"/>
              </a:xfrm>
              <a:blipFill>
                <a:blip r:embed="rId2"/>
                <a:stretch>
                  <a:fillRect l="-2410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E9F1083-7224-B95C-CCC4-AA0D415263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712596"/>
                <a:ext cx="6035040" cy="48021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𝑑𝑖𝑠𝑘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h𝑜𝑣𝑒𝑟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𝐹𝑀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𝑡𝑜𝑡𝑎𝑙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𝑑𝑖𝑠𝑘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h𝑜𝑣𝑒𝑟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𝐹𝑀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𝑑𝑖𝑠𝑘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den>
                        </m:f>
                      </m:e>
                    </m:ra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𝑑𝑖𝑠𝑘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E9F1083-7224-B95C-CCC4-AA0D41526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2596"/>
                <a:ext cx="6035040" cy="4802187"/>
              </a:xfrm>
              <a:prstGeom prst="rect">
                <a:avLst/>
              </a:prstGeom>
              <a:blipFill>
                <a:blip r:embed="rId3"/>
                <a:stretch>
                  <a:fillRect l="-2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46D3BB-F939-E7E1-FEE9-3222FD04FB01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9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uavsizing.weights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BA12-DE19-6739-3C53-0AC0C73190B6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79" y="1690688"/>
                <a:ext cx="11112767" cy="5167312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MTOWEstimation</a:t>
                </a:r>
                <a:r>
                  <a:rPr lang="en-US" dirty="0"/>
                  <a:t>() (1/4)</a:t>
                </a:r>
              </a:p>
              <a:p>
                <a:pPr marL="0" indent="0">
                  <a:buNone/>
                </a:pPr>
                <a:r>
                  <a:rPr lang="en-US" dirty="0"/>
                  <a:t>A. Compute energy consumption over the whole flight segments through </a:t>
                </a:r>
                <a:r>
                  <a:rPr lang="en-US" dirty="0" err="1"/>
                  <a:t>EnergyConsumption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h𝑜𝑣𝑒𝑟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h𝑜𝑣𝑒𝑟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B. Compute battery weight by taking  into account loss in battery efficiency and its max discharge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𝑏𝑎𝑡𝑡𝑒𝑟𝑦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𝐸𝑛𝑒𝑟𝑔𝑦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𝑏𝑎𝑡𝑡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𝑑𝑖𝑠𝑐h𝑎𝑟𝑔𝑒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79" y="1690688"/>
                <a:ext cx="11112767" cy="5167312"/>
              </a:xfrm>
              <a:blipFill>
                <a:blip r:embed="rId2"/>
                <a:stretch>
                  <a:fillRect l="-1142" t="-1961" b="-9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715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BA12-DE19-6739-3C53-0AC0C73190B6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PowerForwardEdgewise() (1/3)</a:t>
                </a:r>
              </a:p>
              <a:p>
                <a:pPr marL="0" indent="0">
                  <a:buNone/>
                </a:pPr>
                <a:r>
                  <a:rPr lang="en-US" dirty="0"/>
                  <a:t>A. </a:t>
                </a:r>
                <a:r>
                  <a:rPr lang="en-US" dirty="0" err="1"/>
                  <a:t>BodyDrag</a:t>
                </a:r>
                <a:r>
                  <a:rPr lang="en-US" dirty="0"/>
                  <a:t>() is the only source of drag for </a:t>
                </a:r>
                <a:r>
                  <a:rPr lang="en-US" dirty="0" err="1"/>
                  <a:t>multirotors</a:t>
                </a:r>
                <a:r>
                  <a:rPr lang="en-US" dirty="0"/>
                  <a:t> in cruise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	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=1.682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	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𝑏𝑜𝑑𝑦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=0.1+0.2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B. Thrust required for trim is calculated via </a:t>
                </a:r>
                <a:r>
                  <a:rPr lang="en-US" dirty="0" err="1"/>
                  <a:t>MultiRotorTrim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	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𝑇h𝑟𝑢𝑠𝑡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𝑡𝑜𝑡𝑎𝑙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	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C. Convert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into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satisfying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  <a:blipFill>
                <a:blip r:embed="rId2"/>
                <a:stretch>
                  <a:fillRect l="-1142" t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19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BA12-DE19-6739-3C53-0AC0C73190B6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PowerForwardEdgewise() (2/3)</a:t>
                </a:r>
              </a:p>
              <a:p>
                <a:pPr marL="0" indent="0">
                  <a:buNone/>
                </a:pPr>
                <a:r>
                  <a:rPr lang="en-US" dirty="0"/>
                  <a:t>D. Thrust required by each rotor is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𝑨𝒆𝒓𝒐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𝑫𝒓𝒂𝒈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divided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𝒎𝒐𝒕𝒐𝒓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 err="1"/>
                  <a:t>ThrustOfEachMotor</a:t>
                </a:r>
                <a:r>
                  <a:rPr lang="en-US" dirty="0"/>
                  <a:t>() will take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𝑨𝒆𝒓𝒐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𝑫𝒓𝒂𝒈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𝑹𝒐𝒕𝒐𝒓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𝑻𝒉𝒓𝒖𝒔𝒕</m:t>
                    </m:r>
                  </m:oMath>
                </a14:m>
                <a:r>
                  <a:rPr lang="en-US" b="1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E. Compute rotor revolution given the advance ratio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Default advance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𝑅𝑜𝑡𝑜𝑟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=0.15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F. Compute thrust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via </a:t>
                </a:r>
                <a:r>
                  <a:rPr lang="en-US" dirty="0" err="1"/>
                  <a:t>ThrustCoefficient</a:t>
                </a:r>
                <a:r>
                  <a:rPr lang="en-US" dirty="0"/>
                  <a:t>()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  <a:blipFill>
                <a:blip r:embed="rId2"/>
                <a:stretch>
                  <a:fillRect l="-1142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267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BA12-DE19-6739-3C53-0AC0C73190B6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PowerForwardEdgewise() (3/3)</a:t>
                </a:r>
              </a:p>
              <a:p>
                <a:pPr marL="0" indent="0">
                  <a:buNone/>
                </a:pPr>
                <a:r>
                  <a:rPr lang="en-US" dirty="0"/>
                  <a:t>G. Compute profile power using </a:t>
                </a:r>
                <a:r>
                  <a:rPr lang="en-US" dirty="0" err="1"/>
                  <a:t>ProfilePower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H. Compute rotor inflow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implicitly using </a:t>
                </a:r>
                <a:r>
                  <a:rPr lang="en-US" dirty="0" err="1"/>
                  <a:t>RotorInflow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571500" indent="-571500">
                  <a:buAutoNum type="romanUcPeriod"/>
                </a:pPr>
                <a:r>
                  <a:rPr lang="en-US" dirty="0"/>
                  <a:t>Compute induced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𝑖𝑛𝑑𝑢𝑐𝑒𝑑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:r>
                  <a:rPr lang="en-US" dirty="0" err="1"/>
                  <a:t>InducedVelocity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J. Compute induced power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using </a:t>
                </a:r>
                <a:r>
                  <a:rPr lang="en-US" dirty="0" err="1"/>
                  <a:t>InducedPowerFactor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K. Computer </a:t>
                </a:r>
                <a:r>
                  <a:rPr lang="en-US" b="1" dirty="0"/>
                  <a:t>total power required </a:t>
                </a:r>
                <a:r>
                  <a:rPr lang="en-US" dirty="0"/>
                  <a:t>in forward flight using </a:t>
                </a:r>
                <a:r>
                  <a:rPr lang="en-US" dirty="0" err="1"/>
                  <a:t>PowerForwardComp</a:t>
                </a:r>
                <a:r>
                  <a:rPr lang="en-US" dirty="0"/>
                  <a:t>() taking variables ready from previous steps.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  <a:blipFill>
                <a:blip r:embed="rId2"/>
                <a:stretch>
                  <a:fillRect l="-1027" t="-2368" b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2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PowerForwardWithWing</a:t>
                </a:r>
                <a:r>
                  <a:rPr lang="en-US" dirty="0"/>
                  <a:t>() (1/3)</a:t>
                </a:r>
              </a:p>
              <a:p>
                <a:pPr marL="0" indent="0">
                  <a:buNone/>
                </a:pPr>
                <a:r>
                  <a:rPr lang="en-US" dirty="0"/>
                  <a:t>A. Lift should be equal to weight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=9.81∙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B. Drag in cruise is calculated using simple polar equations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WingedCruiseDrag</a:t>
                </a:r>
                <a:r>
                  <a:rPr lang="en-US" dirty="0"/>
                  <a:t>() will 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𝑨𝒆𝒓𝒐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𝑫𝒓𝒂𝒈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𝑨𝒆𝒓𝒐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𝒄𝒓𝒖𝒊𝒔𝒆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C. Thrust required by each rotor is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𝑨𝒆𝒓𝒐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𝑫𝒓𝒂𝒈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divided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𝒎𝒐𝒕𝒐𝒓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 err="1"/>
                  <a:t>ThrustOfEachMotor</a:t>
                </a:r>
                <a:r>
                  <a:rPr lang="en-US" dirty="0"/>
                  <a:t>() will take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𝑨𝒆𝒓𝒐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𝑫𝒓𝒂𝒈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output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𝑹𝒐𝒕𝒐𝒓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𝑻𝒉𝒓𝒖𝒔𝒕</m:t>
                    </m:r>
                  </m:oMath>
                </a14:m>
                <a:r>
                  <a:rPr lang="en-US" b="1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  <a:blipFill>
                <a:blip r:embed="rId2"/>
                <a:stretch>
                  <a:fillRect l="-1142" t="-2105" b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2BFE8E-4CBD-AAB8-B290-92C435CBA72E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4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9089" y="1690688"/>
                <a:ext cx="11513821" cy="48021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PowerForwardWithWing() (2/3)</a:t>
                </a:r>
              </a:p>
              <a:p>
                <a:pPr marL="0" indent="0">
                  <a:buNone/>
                </a:pPr>
                <a:r>
                  <a:rPr lang="en-US" dirty="0"/>
                  <a:t>D. Compute propeller revolution given propeller advance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>
                        <m:fPr>
                          <m:type m:val="li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PropellerRevolutionFromAdvanceRatio</a:t>
                </a:r>
                <a:r>
                  <a:rPr lang="en-US" dirty="0"/>
                  <a:t>() will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𝑖𝑛𝑓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𝑼𝑨𝑽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𝑺𝒑𝒆𝒆𝒅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Default advance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𝑅𝑜𝑡𝑜𝑟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E. Compute the rotor advance ratio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thrust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RotorAdvanceRatio</a:t>
                </a:r>
                <a:r>
                  <a:rPr lang="en-US" dirty="0"/>
                  <a:t>() will calculate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:r>
                  <a:rPr lang="en-US" dirty="0" err="1"/>
                  <a:t>ThrustCoefficient</a:t>
                </a:r>
                <a:r>
                  <a:rPr lang="en-US" dirty="0"/>
                  <a:t>() will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F. Computer profile power using </a:t>
                </a:r>
                <a:r>
                  <a:rPr lang="en-US" dirty="0" err="1"/>
                  <a:t>ProfilePower</a:t>
                </a:r>
                <a:r>
                  <a:rPr lang="en-US" dirty="0"/>
                  <a:t>()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089" y="1690688"/>
                <a:ext cx="11513821" cy="4802187"/>
              </a:xfrm>
              <a:blipFill>
                <a:blip r:embed="rId2"/>
                <a:stretch>
                  <a:fillRect l="-1101" t="-2895" b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2BFE8E-4CBD-AAB8-B290-92C435CBA72E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94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9089" y="1690688"/>
                <a:ext cx="11513821" cy="51673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PowerForwardWithWing() (3/3)</a:t>
                </a:r>
              </a:p>
              <a:p>
                <a:pPr marL="0" indent="0">
                  <a:buNone/>
                </a:pPr>
                <a:r>
                  <a:rPr lang="en-US" dirty="0"/>
                  <a:t>G. Compute rotor inflow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implicitly using </a:t>
                </a:r>
                <a:r>
                  <a:rPr lang="en-US" dirty="0" err="1"/>
                  <a:t>RotorInflow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H. Compute induced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𝑖𝑛𝑑𝑢𝑐𝑒𝑑</m:t>
                        </m:r>
                      </m:sub>
                    </m:sSub>
                  </m:oMath>
                </a14:m>
                <a:r>
                  <a:rPr lang="en-US" dirty="0"/>
                  <a:t> using </a:t>
                </a:r>
                <a:r>
                  <a:rPr lang="en-US" dirty="0" err="1"/>
                  <a:t>InducedVelocity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I. Compute induced power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using </a:t>
                </a:r>
                <a:r>
                  <a:rPr lang="en-US" dirty="0" err="1"/>
                  <a:t>InducedPowerFactor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J. Computer </a:t>
                </a:r>
                <a:r>
                  <a:rPr lang="en-US" b="1" dirty="0"/>
                  <a:t>total power required </a:t>
                </a:r>
                <a:r>
                  <a:rPr lang="en-US" dirty="0"/>
                  <a:t>in forward flight using </a:t>
                </a:r>
                <a:r>
                  <a:rPr lang="en-US" dirty="0" err="1"/>
                  <a:t>PowerForwardComp</a:t>
                </a:r>
                <a:r>
                  <a:rPr lang="en-US" dirty="0"/>
                  <a:t>() taking variables ready from previous steps.</a:t>
                </a:r>
              </a:p>
              <a:p>
                <a:pPr marL="0" indent="0">
                  <a:buNone/>
                </a:pPr>
                <a:r>
                  <a:rPr lang="en-US" dirty="0"/>
                  <a:t>Default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𝑅𝑜𝑡𝑜𝑟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𝑎𝑙𝑝h𝑎</m:t>
                    </m:r>
                  </m:oMath>
                </a14:m>
                <a:r>
                  <a:rPr lang="en-US" dirty="0"/>
                  <a:t> is set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85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𝐴𝑜𝐴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089" y="1690688"/>
                <a:ext cx="11513821" cy="5167312"/>
              </a:xfrm>
              <a:blipFill>
                <a:blip r:embed="rId2"/>
                <a:stretch>
                  <a:fillRect l="-1101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2BFE8E-4CBD-AAB8-B290-92C435CBA72E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941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8"/>
                <a:ext cx="11277600" cy="17383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PowerForwardComp</a:t>
                </a:r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𝑓𝑤𝑑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𝑒𝑎𝑐h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𝑝𝑟𝑜𝑓𝑖𝑙𝑒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𝑖𝑛𝑑𝑢𝑐𝑒𝑑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𝑓𝑤𝑑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𝑓𝑤𝑑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𝑒𝑎𝑐h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8"/>
                <a:ext cx="11277600" cy="1738312"/>
              </a:xfrm>
              <a:blipFill>
                <a:blip r:embed="rId2"/>
                <a:stretch>
                  <a:fillRect l="-1125" t="-5755" b="-7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3010CC-EF8B-53E4-66DF-1B95C98271B8}"/>
                  </a:ext>
                </a:extLst>
              </p:cNvPr>
              <p:cNvSpPr txBox="1"/>
              <p:nvPr/>
            </p:nvSpPr>
            <p:spPr>
              <a:xfrm>
                <a:off x="7372349" y="1409482"/>
                <a:ext cx="458343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en-US" dirty="0"/>
                  <a:t>; 	when hover</a:t>
                </a:r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en-US" dirty="0"/>
                  <a:t>;	when used as a propeller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3010CC-EF8B-53E4-66DF-1B95C9827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349" y="1409482"/>
                <a:ext cx="4583430" cy="646331"/>
              </a:xfrm>
              <a:prstGeom prst="rect">
                <a:avLst/>
              </a:prstGeom>
              <a:blipFill>
                <a:blip r:embed="rId3"/>
                <a:stretch>
                  <a:fillRect l="-110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6CD3B82-A873-2259-C075-27D888AA2F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180" y="3622620"/>
                <a:ext cx="8275320" cy="30893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𝑓𝑤𝑑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𝑖𝑛𝑑𝑢𝑐𝑒𝑑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𝑓𝑤𝑑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𝑓𝑤𝑑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𝑖𝑛𝑓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𝑓𝑤𝑑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𝑖𝑛𝑑𝑢𝑐𝑒𝑑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6CD3B82-A873-2259-C075-27D888AA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3622620"/>
                <a:ext cx="8275320" cy="3089383"/>
              </a:xfrm>
              <a:prstGeom prst="rect">
                <a:avLst/>
              </a:prstGeom>
              <a:blipFill>
                <a:blip r:embed="rId4"/>
                <a:stretch>
                  <a:fillRect l="-1531" t="-410"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2212698-F02D-C9BC-134A-DD0CE75181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3243" y="5167311"/>
                <a:ext cx="5521643" cy="173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𝑓𝑤𝑑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𝑝𝑟𝑜𝑓𝑖𝑙𝑒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𝑓𝑤𝑑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𝑖𝑛𝑑𝑢𝑐𝑒𝑑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2212698-F02D-C9BC-134A-DD0CE7518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243" y="5167311"/>
                <a:ext cx="5521643" cy="1738312"/>
              </a:xfrm>
              <a:prstGeom prst="rect">
                <a:avLst/>
              </a:prstGeom>
              <a:blipFill>
                <a:blip r:embed="rId5"/>
                <a:stretch>
                  <a:fillRect l="-2294" t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F6DDC4-F3F0-F476-DB5C-72E490A9A73D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539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7"/>
                <a:ext cx="11277600" cy="5167313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ProfilePower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𝑝𝑟𝑜𝑓𝑖𝑙𝑒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1+4.65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;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1+4.65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;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𝑝𝑟𝑜𝑓𝑖𝑙𝑒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∙4.65∙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𝑝𝑟𝑜𝑓𝑖𝑙𝑒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𝑝𝑟𝑜𝑓𝑖𝑙𝑒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7"/>
                <a:ext cx="11277600" cy="5167313"/>
              </a:xfrm>
              <a:blipFill>
                <a:blip r:embed="rId2"/>
                <a:stretch>
                  <a:fillRect l="-10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9F948F3-8343-5E92-3503-C2D007204984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8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8"/>
                <a:ext cx="8056746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InducedPowerFactor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𝑆𝑜𝑓𝑡𝑀𝑎𝑥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𝑟𝑎𝑤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𝑟𝑎𝑤</m:t>
                        </m:r>
                      </m:sub>
                    </m:sSub>
                  </m:oMath>
                </a14:m>
                <a:r>
                  <a:rPr lang="en-US" dirty="0"/>
                  <a:t> comes from </a:t>
                </a:r>
                <a:r>
                  <a:rPr lang="en-US" dirty="0" err="1"/>
                  <a:t>InducedPowerFactorComp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=1.15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8"/>
                <a:ext cx="8056746" cy="4802187"/>
              </a:xfrm>
              <a:blipFill>
                <a:blip r:embed="rId2"/>
                <a:stretch>
                  <a:fillRect l="-1575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44BA12-DE19-6739-3C53-0AC0C73190B6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95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uavsizing.powers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8"/>
                <a:ext cx="8100060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InducedPowerFactorComp</a:t>
                </a:r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𝑑𝑖𝑠𝑘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𝑝𝑟𝑜𝑓𝑖𝑙𝑒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𝑎𝑖𝑟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𝑑𝑖𝑠𝑘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𝑟𝑜𝑡𝑜𝑟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𝑟𝑎𝑤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𝑝𝑟𝑜𝑓𝑖𝑙𝑒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𝑎𝑖𝑟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𝑑𝑖𝑠𝑘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𝑟𝑜𝑡𝑜𝑟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𝑟𝑎𝑤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𝑟𝑜𝑡𝑜𝑟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𝑝𝑟𝑜𝑓𝑖𝑙𝑒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𝑎𝑖𝑟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𝑑𝑖𝑠𝑘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𝑟𝑜𝑡𝑜𝑟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𝑟𝑎𝑤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𝑟𝑜𝑡𝑜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𝑝𝑟𝑜𝑓𝑖𝑙𝑒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𝑎𝑖𝑟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𝑑𝑖𝑠𝑘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𝑟𝑜𝑡𝑜𝑟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8"/>
                <a:ext cx="8100060" cy="4802187"/>
              </a:xfrm>
              <a:blipFill>
                <a:blip r:embed="rId2"/>
                <a:stretch>
                  <a:fillRect l="-1408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4B7F309-F1A9-82B0-1444-271EB65A1BF2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7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uavsizing.weights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BA12-DE19-6739-3C53-0AC0C73190B6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79" y="1690688"/>
                <a:ext cx="11112767" cy="51673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MTOWEstimation() (2/4)</a:t>
                </a:r>
              </a:p>
              <a:p>
                <a:pPr marL="0" indent="0">
                  <a:buNone/>
                </a:pPr>
                <a:r>
                  <a:rPr lang="en-US" dirty="0"/>
                  <a:t>C. Compute propulsion weight which comprises of the weight of the rotors, motors, and the ESC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𝑝𝑟𝑜𝑝𝑢𝑙𝑠𝑖𝑜𝑛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𝑟𝑜𝑡𝑜𝑟𝑠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𝑚𝑜𝑡𝑜𝑟𝑠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𝐸𝑆𝐶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multirotor,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𝑝𝑟𝑜𝑝𝑢𝑙𝑠𝑖𝑜𝑛</m:t>
                        </m:r>
                      </m:sub>
                    </m:sSub>
                  </m:oMath>
                </a14:m>
                <a:r>
                  <a:rPr lang="en-US" dirty="0"/>
                  <a:t> is only the lifting rotor system.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:r>
                  <a:rPr lang="en-US" dirty="0" err="1"/>
                  <a:t>lift+cruise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𝑝𝑟𝑜𝑝𝑢𝑙𝑠𝑖𝑜𝑛</m:t>
                        </m:r>
                      </m:sub>
                    </m:sSub>
                  </m:oMath>
                </a14:m>
                <a:r>
                  <a:rPr lang="en-US" dirty="0"/>
                  <a:t> accounts for both the lifting and cruising rotor systems.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79" y="1690688"/>
                <a:ext cx="11112767" cy="5167312"/>
              </a:xfrm>
              <a:blipFill>
                <a:blip r:embed="rId2"/>
                <a:stretch>
                  <a:fillRect l="-114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647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E84B-E8DC-F50C-B65E-88349EC13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1318"/>
            <a:ext cx="9144000" cy="995363"/>
          </a:xfrm>
        </p:spPr>
        <p:txBody>
          <a:bodyPr/>
          <a:lstStyle/>
          <a:p>
            <a:r>
              <a:rPr lang="en-US" dirty="0" err="1"/>
              <a:t>uavsizing.energy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97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uavsizing.energy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BA12-DE19-6739-3C53-0AC0C73190B6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EnergyConsumption</a:t>
                </a:r>
                <a:r>
                  <a:rPr lang="en-US" dirty="0"/>
                  <a:t>() (1/3)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A. Compute power required during hover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h𝑜𝑣𝑒𝑟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𝐹𝑀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𝑑𝑖𝑠𝑘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𝑟𝑜𝑡𝑜𝑟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B. Computer power required during cruise.</a:t>
                </a:r>
              </a:p>
              <a:p>
                <a:pPr marL="0" indent="0">
                  <a:buNone/>
                </a:pPr>
                <a:r>
                  <a:rPr lang="en-US" dirty="0"/>
                  <a:t>	For the multirotor, use </a:t>
                </a:r>
                <a:r>
                  <a:rPr lang="en-US" dirty="0" err="1"/>
                  <a:t>PowerForwardEdgewise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r>
                  <a:rPr lang="en-US" dirty="0"/>
                  <a:t>	For the </a:t>
                </a:r>
                <a:r>
                  <a:rPr lang="en-US" dirty="0" err="1"/>
                  <a:t>lift+cruise</a:t>
                </a:r>
                <a:r>
                  <a:rPr lang="en-US" dirty="0"/>
                  <a:t>, use </a:t>
                </a:r>
                <a:r>
                  <a:rPr lang="en-US" dirty="0" err="1"/>
                  <a:t>PowerForwardWithWing</a:t>
                </a:r>
                <a:r>
                  <a:rPr lang="en-US" dirty="0"/>
                  <a:t>()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  <a:blipFill>
                <a:blip r:embed="rId2"/>
                <a:stretch>
                  <a:fillRect l="-1142" t="-2105"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899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uavsizing.energy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BA12-DE19-6739-3C53-0AC0C73190B6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EnergyConsumption() (2/3)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C. Compute energy consumption from hover and cruise segments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h𝑜𝑣𝑒𝑟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h𝑜𝑣𝑒𝑟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𝑚𝑖𝑠𝑠𝑖𝑜𝑛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𝑟𝑎𝑛𝑔𝑒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𝑐𝑟𝑢𝑖𝑠𝑒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𝑠𝑝𝑒𝑒𝑑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  <a:blipFill>
                <a:blip r:embed="rId2"/>
                <a:stretch>
                  <a:fillRect l="-1142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951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uavsizing.energy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BA12-DE19-6739-3C53-0AC0C73190B6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EnergyConsumption() (3/3)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D. Compute disk loading during hover and cruise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𝑙𝑜𝑎𝑑𝑖𝑛𝑔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𝑇h𝑟𝑢𝑠𝑡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For the hover,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𝑇h𝑟𝑢𝑠𝑡</m:t>
                    </m:r>
                  </m:oMath>
                </a14:m>
                <a:r>
                  <a:rPr lang="en-US" dirty="0"/>
                  <a:t> is obtained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𝑇h𝑟𝑢𝑠𝑡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the cruise,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𝑇h𝑟𝑢𝑠𝑡</m:t>
                    </m:r>
                  </m:oMath>
                </a14:m>
                <a:r>
                  <a:rPr lang="en-US" dirty="0"/>
                  <a:t> is obtained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𝑅𝑜𝑡𝑜𝑟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𝑇h𝑟𝑢𝑠𝑡</m:t>
                    </m:r>
                  </m:oMath>
                </a14:m>
                <a:r>
                  <a:rPr lang="en-US" dirty="0"/>
                  <a:t> after computing </a:t>
                </a:r>
                <a:r>
                  <a:rPr lang="en-US" dirty="0" err="1"/>
                  <a:t>PowerForwardEdgewise</a:t>
                </a:r>
                <a:r>
                  <a:rPr lang="en-US" dirty="0"/>
                  <a:t>() or </a:t>
                </a:r>
                <a:r>
                  <a:rPr lang="en-US" dirty="0" err="1"/>
                  <a:t>PowerForwardWithWing</a:t>
                </a:r>
                <a:r>
                  <a:rPr lang="en-US" dirty="0"/>
                  <a:t>()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79" y="1690688"/>
                <a:ext cx="11112767" cy="4802187"/>
              </a:xfrm>
              <a:blipFill>
                <a:blip r:embed="rId2"/>
                <a:stretch>
                  <a:fillRect l="-1142" t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476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E84B-E8DC-F50C-B65E-88349EC13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1318"/>
            <a:ext cx="9144000" cy="995363"/>
          </a:xfrm>
        </p:spPr>
        <p:txBody>
          <a:bodyPr/>
          <a:lstStyle/>
          <a:p>
            <a:r>
              <a:rPr lang="en-US" dirty="0" err="1"/>
              <a:t>uavsizing.utils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09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uavsizing.utils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8"/>
                <a:ext cx="9494520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SoftMax</a:t>
                </a:r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6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	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sz="3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8"/>
                <a:ext cx="9494520" cy="4802187"/>
              </a:xfrm>
              <a:blipFill>
                <a:blip r:embed="rId2"/>
                <a:stretch>
                  <a:fillRect l="-1202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4B7F309-F1A9-82B0-1444-271EB65A1BF2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011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E84B-E8DC-F50C-B65E-88349EC13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1318"/>
            <a:ext cx="9144000" cy="995363"/>
          </a:xfrm>
        </p:spPr>
        <p:txBody>
          <a:bodyPr/>
          <a:lstStyle/>
          <a:p>
            <a:r>
              <a:rPr lang="en-US" dirty="0"/>
              <a:t>testcases</a:t>
            </a:r>
          </a:p>
        </p:txBody>
      </p:sp>
    </p:spTree>
    <p:extLst>
      <p:ext uri="{BB962C8B-B14F-4D97-AF65-F5344CB8AC3E}">
        <p14:creationId xmlns:p14="http://schemas.microsoft.com/office/powerpoint/2010/main" val="2290660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Lift+Cruise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90"/>
                <a:ext cx="4680858" cy="295719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UAV parameters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fig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=′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cruise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rotors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rotors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cruise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solidity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=0.13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cruise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solidity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=0.13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90"/>
                <a:ext cx="4680858" cy="2957192"/>
              </a:xfrm>
              <a:blipFill>
                <a:blip r:embed="rId2"/>
                <a:stretch>
                  <a:fillRect l="-2439" t="-3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8E498-4E55-5390-2186-D9AB76B704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9038" y="1686333"/>
                <a:ext cx="3732712" cy="18449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Wing parameters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0=0.0397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wing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6.0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wing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8E498-4E55-5390-2186-D9AB76B70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38" y="1686333"/>
                <a:ext cx="3732712" cy="1844994"/>
              </a:xfrm>
              <a:prstGeom prst="rect">
                <a:avLst/>
              </a:prstGeom>
              <a:blipFill>
                <a:blip r:embed="rId3"/>
                <a:stretch>
                  <a:fillRect l="-2712" t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A00F0A-D305-2BD0-D9C3-A382E23FC5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180" y="4647882"/>
                <a:ext cx="4680858" cy="18449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Battery parameters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rho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158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discharge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A00F0A-D305-2BD0-D9C3-A382E23FC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" y="4647882"/>
                <a:ext cx="4680858" cy="1844994"/>
              </a:xfrm>
              <a:prstGeom prst="rect">
                <a:avLst/>
              </a:prstGeom>
              <a:blipFill>
                <a:blip r:embed="rId4"/>
                <a:stretch>
                  <a:fillRect l="-2439" t="-5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425937-9D5C-FF5E-5DE2-25291A81E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59038" y="3725385"/>
                <a:ext cx="5221876" cy="18449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Mission requirements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ayload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light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range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5000.0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240.0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425937-9D5C-FF5E-5DE2-25291A81E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38" y="3725385"/>
                <a:ext cx="5221876" cy="1844994"/>
              </a:xfrm>
              <a:prstGeom prst="rect">
                <a:avLst/>
              </a:prstGeom>
              <a:blipFill>
                <a:blip r:embed="rId5"/>
                <a:stretch>
                  <a:fillRect l="-1937" t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462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Lift+Cruise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9"/>
                <a:ext cx="6436298" cy="45985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Minimize: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Subject to: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	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h𝑜𝑣𝑒𝑟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≤250.0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	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𝑐𝑟𝑢𝑖𝑠𝑒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≤250.0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	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≤0.14∙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𝑐𝑟𝑢𝑖𝑠𝑒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𝑐𝑟𝑢𝑖𝑠𝑒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≤0.6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With respect to: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𝑝𝑟𝑜𝑝𝑒𝑙𝑙𝑒𝑟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𝑤𝑖𝑛𝑔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9"/>
                <a:ext cx="6436298" cy="4598599"/>
              </a:xfrm>
              <a:blipFill>
                <a:blip r:embed="rId2"/>
                <a:stretch>
                  <a:fillRect l="-1969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6D1C4D-0FDA-9331-3830-90FED68B3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2809" y="10996"/>
                <a:ext cx="3930991" cy="35057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u="sng" dirty="0">
                    <a:latin typeface="Cambria Math" panose="02040503050406030204" pitchFamily="18" charset="0"/>
                  </a:rPr>
                  <a:t>Design variables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u="sng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20.0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30.0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𝑝𝑟𝑜𝑝𝑒𝑙𝑙𝑒𝑟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6D1C4D-0FDA-9331-3830-90FED68B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809" y="10996"/>
                <a:ext cx="3930991" cy="3505780"/>
              </a:xfrm>
              <a:prstGeom prst="rect">
                <a:avLst/>
              </a:prstGeom>
              <a:blipFill>
                <a:blip r:embed="rId3"/>
                <a:stretch>
                  <a:fillRect l="-3215" t="-2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DA1DC6-8134-D8C5-AD96-A9C5AC28CF92}"/>
              </a:ext>
            </a:extLst>
          </p:cNvPr>
          <p:cNvCxnSpPr>
            <a:cxnSpLocks/>
          </p:cNvCxnSpPr>
          <p:nvPr/>
        </p:nvCxnSpPr>
        <p:spPr>
          <a:xfrm>
            <a:off x="6936059" y="178420"/>
            <a:ext cx="0" cy="6490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C6EEC2-5DD7-F5A1-3B91-CD18F6F3A0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2809" y="3757088"/>
                <a:ext cx="3389970" cy="28680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u="sng" dirty="0">
                    <a:latin typeface="Cambria Math" panose="02040503050406030204" pitchFamily="18" charset="0"/>
                  </a:rPr>
                  <a:t>Initial </a:t>
                </a:r>
                <a:r>
                  <a:rPr lang="en-US" u="sng" dirty="0" err="1">
                    <a:latin typeface="Cambria Math" panose="02040503050406030204" pitchFamily="18" charset="0"/>
                  </a:rPr>
                  <a:t>gueses</a:t>
                </a:r>
                <a:endParaRPr lang="en-US" u="sng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kg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𝑝𝑟𝑜𝑝𝑒𝑙𝑙𝑒𝑟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.2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C6EEC2-5DD7-F5A1-3B91-CD18F6F3A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809" y="3757088"/>
                <a:ext cx="3389970" cy="2868012"/>
              </a:xfrm>
              <a:prstGeom prst="rect">
                <a:avLst/>
              </a:prstGeom>
              <a:blipFill>
                <a:blip r:embed="rId4"/>
                <a:stretch>
                  <a:fillRect l="-3731" t="-3524" b="-2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422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Lift+Cruise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881C3-C14E-F6C4-05E6-3E7547B3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92" y="1673796"/>
            <a:ext cx="5688251" cy="144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F8B73A-2904-47CA-E4DC-6B0BFC8C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92" y="3328802"/>
            <a:ext cx="5693642" cy="2989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D0AA36-EE92-89CC-D5E5-ABFFD05B6079}"/>
              </a:ext>
            </a:extLst>
          </p:cNvPr>
          <p:cNvSpPr/>
          <p:nvPr/>
        </p:nvSpPr>
        <p:spPr>
          <a:xfrm>
            <a:off x="3249944" y="3257982"/>
            <a:ext cx="2846056" cy="342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148BB3-D49B-CB70-A4C3-C628C14B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92" y="3886043"/>
            <a:ext cx="5716514" cy="16401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7242A-04AE-D3B6-FA7F-C1664ED6D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462" y="1740955"/>
            <a:ext cx="5424746" cy="34746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4903FB-2643-BD99-6BE1-86CDB98EFF86}"/>
              </a:ext>
            </a:extLst>
          </p:cNvPr>
          <p:cNvSpPr/>
          <p:nvPr/>
        </p:nvSpPr>
        <p:spPr>
          <a:xfrm>
            <a:off x="8488016" y="1989893"/>
            <a:ext cx="2454965" cy="296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73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uavsizing.weights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BA12-DE19-6739-3C53-0AC0C73190B6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79" y="1690688"/>
                <a:ext cx="11112767" cy="51673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MTOWEstimation() (3/4)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D. If the configuration is </a:t>
                </a:r>
                <a:r>
                  <a:rPr lang="en-US" dirty="0" err="1"/>
                  <a:t>lift+cruise</a:t>
                </a:r>
                <a:r>
                  <a:rPr lang="en-US" dirty="0"/>
                  <a:t>, wing weight is computed through </a:t>
                </a:r>
                <a:r>
                  <a:rPr lang="en-US" dirty="0" err="1"/>
                  <a:t>WingWeight</a:t>
                </a:r>
                <a:r>
                  <a:rPr lang="en-US" dirty="0"/>
                  <a:t>() as follows (empirically):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=−0.08017+2.2854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𝑤𝑖𝑛𝑔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E. Frame weight is assumed to be: (in kg)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+0.5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79" y="1690688"/>
                <a:ext cx="11112767" cy="5167312"/>
              </a:xfrm>
              <a:blipFill>
                <a:blip r:embed="rId2"/>
                <a:stretch>
                  <a:fillRect l="-114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853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Wingles</a:t>
            </a:r>
            <a:r>
              <a:rPr lang="en-US" dirty="0"/>
              <a:t> Multirotor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3302" y="1736638"/>
                <a:ext cx="4680858" cy="203469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UAV parameters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fig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=′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multirotor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rotors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solidity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=0.13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3302" y="1736638"/>
                <a:ext cx="4680858" cy="2034695"/>
              </a:xfrm>
              <a:blipFill>
                <a:blip r:embed="rId2"/>
                <a:stretch>
                  <a:fillRect l="-2439" t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A00F0A-D305-2BD0-D9C3-A382E23FC5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3302" y="4289417"/>
                <a:ext cx="4680858" cy="18449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Battery parameters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rho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158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eff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discharge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A00F0A-D305-2BD0-D9C3-A382E23FC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302" y="4289417"/>
                <a:ext cx="4680858" cy="1844994"/>
              </a:xfrm>
              <a:prstGeom prst="rect">
                <a:avLst/>
              </a:prstGeom>
              <a:blipFill>
                <a:blip r:embed="rId3"/>
                <a:stretch>
                  <a:fillRect l="-2439" t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425937-9D5C-FF5E-5DE2-25291A81E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9091" y="1736638"/>
                <a:ext cx="5221876" cy="18449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Mission requirements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ayload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light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range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5000.0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240.0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425937-9D5C-FF5E-5DE2-25291A81E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91" y="1736638"/>
                <a:ext cx="5221876" cy="1844994"/>
              </a:xfrm>
              <a:prstGeom prst="rect">
                <a:avLst/>
              </a:prstGeom>
              <a:blipFill>
                <a:blip r:embed="rId4"/>
                <a:stretch>
                  <a:fillRect l="-2184" t="-5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33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Wingless Multirotor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690689"/>
                <a:ext cx="6436298" cy="45985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Minimize: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Subject to: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𝑟𝑒𝑠𝑖𝑑𝑢𝑎𝑙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	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h𝑜𝑣𝑒𝑟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≤250.0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	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𝑐𝑟𝑢𝑖𝑠𝑒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≤250.0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	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≤0.14∙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𝑐𝑟𝑢𝑖𝑠𝑒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With respect to: 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𝑐𝑟𝑢𝑖𝑠𝑒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690689"/>
                <a:ext cx="6436298" cy="4598599"/>
              </a:xfrm>
              <a:blipFill>
                <a:blip r:embed="rId2"/>
                <a:stretch>
                  <a:fillRect l="-1969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6D1C4D-0FDA-9331-3830-90FED68B38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8643" y="1423696"/>
                <a:ext cx="3930991" cy="26429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u="sng" dirty="0">
                    <a:latin typeface="Cambria Math" panose="02040503050406030204" pitchFamily="18" charset="0"/>
                  </a:rPr>
                  <a:t>Design variables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u="sng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20.0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30.0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≤0.5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6D1C4D-0FDA-9331-3830-90FED68B3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643" y="1423696"/>
                <a:ext cx="3930991" cy="2642994"/>
              </a:xfrm>
              <a:prstGeom prst="rect">
                <a:avLst/>
              </a:prstGeom>
              <a:blipFill>
                <a:blip r:embed="rId3"/>
                <a:stretch>
                  <a:fillRect l="-3226" t="-3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DA1DC6-8134-D8C5-AD96-A9C5AC28CF92}"/>
              </a:ext>
            </a:extLst>
          </p:cNvPr>
          <p:cNvCxnSpPr>
            <a:cxnSpLocks/>
          </p:cNvCxnSpPr>
          <p:nvPr/>
        </p:nvCxnSpPr>
        <p:spPr>
          <a:xfrm>
            <a:off x="6936059" y="178420"/>
            <a:ext cx="0" cy="64900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C6EEC2-5DD7-F5A1-3B91-CD18F6F3A0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8643" y="4368926"/>
                <a:ext cx="3389970" cy="21307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u="sng" dirty="0">
                    <a:latin typeface="Cambria Math" panose="02040503050406030204" pitchFamily="18" charset="0"/>
                  </a:rPr>
                  <a:t>Initial </a:t>
                </a:r>
                <a:r>
                  <a:rPr lang="en-US" u="sng" dirty="0" err="1">
                    <a:latin typeface="Cambria Math" panose="02040503050406030204" pitchFamily="18" charset="0"/>
                  </a:rPr>
                  <a:t>gueses</a:t>
                </a:r>
                <a:endParaRPr lang="en-US" u="sng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kg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𝑐𝑟𝑢𝑖𝑠𝑒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=0.2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7C6EEC2-5DD7-F5A1-3B91-CD18F6F3A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643" y="4368926"/>
                <a:ext cx="3389970" cy="2130756"/>
              </a:xfrm>
              <a:prstGeom prst="rect">
                <a:avLst/>
              </a:prstGeom>
              <a:blipFill>
                <a:blip r:embed="rId4"/>
                <a:stretch>
                  <a:fillRect l="-3731" t="-4762" b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403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Wingless Multirotor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D12DF-5789-BB3B-BF85-C1563D41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2" y="1690687"/>
            <a:ext cx="5544971" cy="1483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00A1EB-3BD9-9C3B-1D93-F4E98989F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00" y="3331681"/>
            <a:ext cx="5413149" cy="3693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03A4A6-1431-C128-BE7C-DBA142278849}"/>
              </a:ext>
            </a:extLst>
          </p:cNvPr>
          <p:cNvSpPr/>
          <p:nvPr/>
        </p:nvSpPr>
        <p:spPr>
          <a:xfrm>
            <a:off x="3239638" y="3292147"/>
            <a:ext cx="2706575" cy="273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CE78C-B941-D12E-BCD9-02CEE1047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42" y="3891044"/>
            <a:ext cx="5544971" cy="1210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ED633-FC42-3361-4B4A-5F0CF6424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789" y="1741937"/>
            <a:ext cx="5468019" cy="31794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B5A1C8-8338-CADB-29EB-54767F91C4F4}"/>
              </a:ext>
            </a:extLst>
          </p:cNvPr>
          <p:cNvSpPr/>
          <p:nvPr/>
        </p:nvSpPr>
        <p:spPr>
          <a:xfrm>
            <a:off x="8352136" y="2007704"/>
            <a:ext cx="2382125" cy="278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80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vs Range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5908" y="1808178"/>
                <a:ext cx="3673226" cy="2782134"/>
              </a:xfrm>
            </p:spPr>
            <p:txBody>
              <a:bodyPr>
                <a:normAutofit/>
              </a:bodyPr>
              <a:lstStyle/>
              <a:p>
                <a:r>
                  <a:rPr lang="en-US" sz="1900" b="1" dirty="0"/>
                  <a:t>UAV_2 parameters</a:t>
                </a:r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900"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av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b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fig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=′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cruise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9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rotors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90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rotors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cruise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solidity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=0.13</m:t>
                      </m:r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cruise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solidity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=0.13</m:t>
                      </m:r>
                    </m:oMath>
                  </m:oMathPara>
                </a14:m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9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FM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19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9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900" b="0" i="0" smtClean="0">
                          <a:latin typeface="Cambria Math" panose="02040503050406030204" pitchFamily="18" charset="0"/>
                        </a:rPr>
                        <m:t>0=0.0397</m:t>
                      </m:r>
                    </m:oMath>
                  </m:oMathPara>
                </a14:m>
                <a:endParaRPr lang="en-US" sz="19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wing</m:t>
                      </m:r>
                      <m:r>
                        <a:rPr lang="en-US" sz="19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6.0</m:t>
                      </m:r>
                    </m:oMath>
                  </m:oMathPara>
                </a14:m>
                <a:endParaRPr lang="en-US" sz="19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900" b="0" i="0" smtClean="0">
                          <a:latin typeface="Cambria Math" panose="02040503050406030204" pitchFamily="18" charset="0"/>
                        </a:rPr>
                        <m:t>wing</m:t>
                      </m:r>
                      <m:r>
                        <a:rPr lang="en-US" sz="19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90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1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5908" y="1808178"/>
                <a:ext cx="3673226" cy="2782134"/>
              </a:xfrm>
              <a:blipFill>
                <a:blip r:embed="rId2"/>
                <a:stretch>
                  <a:fillRect l="-1379" t="-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A00F0A-D305-2BD0-D9C3-A382E23FC5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6226" y="1690688"/>
                <a:ext cx="3414319" cy="1325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Battery parameters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rho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158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eff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discharge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A00F0A-D305-2BD0-D9C3-A382E23FC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226" y="1690688"/>
                <a:ext cx="3414319" cy="1325563"/>
              </a:xfrm>
              <a:prstGeom prst="rect">
                <a:avLst/>
              </a:prstGeom>
              <a:blipFill>
                <a:blip r:embed="rId3"/>
                <a:stretch>
                  <a:fillRect l="-1481"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425937-9D5C-FF5E-5DE2-25291A81E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6226" y="3199245"/>
                <a:ext cx="3673226" cy="1325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Mission requirements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light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range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[100,5000,15]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240.0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425937-9D5C-FF5E-5DE2-25291A81E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226" y="3199245"/>
                <a:ext cx="3673226" cy="1325563"/>
              </a:xfrm>
              <a:prstGeom prst="rect">
                <a:avLst/>
              </a:prstGeom>
              <a:blipFill>
                <a:blip r:embed="rId4"/>
                <a:stretch>
                  <a:fillRect l="-1379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4840786-56FC-DB5F-CD6B-A1B5BC7F3A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607" y="1808178"/>
                <a:ext cx="3082209" cy="1620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UAV_1 parameters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av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config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=′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multirotor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rotors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solidity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=0.13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FM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4840786-56FC-DB5F-CD6B-A1B5BC7F3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07" y="1808178"/>
                <a:ext cx="3082209" cy="1620822"/>
              </a:xfrm>
              <a:prstGeom prst="rect">
                <a:avLst/>
              </a:prstGeom>
              <a:blipFill>
                <a:blip r:embed="rId5"/>
                <a:stretch>
                  <a:fillRect l="-1639" t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9B86E4C-A200-BC88-3EBC-AB1068C84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5698" y="3546490"/>
                <a:ext cx="3053118" cy="1902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UAV_1 designs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1_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5.0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1_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1_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1_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mu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9B86E4C-A200-BC88-3EBC-AB1068C8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8" y="3546490"/>
                <a:ext cx="3053118" cy="1902562"/>
              </a:xfrm>
              <a:prstGeom prst="rect">
                <a:avLst/>
              </a:prstGeom>
              <a:blipFill>
                <a:blip r:embed="rId6"/>
                <a:stretch>
                  <a:fillRect l="-1653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4307FAE-BC6D-282C-3A1B-BD64379B77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5908" y="4707802"/>
                <a:ext cx="3483754" cy="2166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UAV_2 designs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5.0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cruise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wing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4307FAE-BC6D-282C-3A1B-BD64379B7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908" y="4707802"/>
                <a:ext cx="3483754" cy="2166849"/>
              </a:xfrm>
              <a:prstGeom prst="rect">
                <a:avLst/>
              </a:prstGeom>
              <a:blipFill>
                <a:blip r:embed="rId7"/>
                <a:stretch>
                  <a:fillRect l="-145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467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vs Range</a:t>
            </a:r>
          </a:p>
        </p:txBody>
      </p:sp>
      <p:pic>
        <p:nvPicPr>
          <p:cNvPr id="4" name="Picture 3" descr="A graph of a plane&#10;&#10;Description automatically generated">
            <a:extLst>
              <a:ext uri="{FF2B5EF4-FFF2-40B4-BE49-F238E27FC236}">
                <a16:creationId xmlns:a16="http://schemas.microsoft.com/office/drawing/2014/main" id="{B7ADAB68-6D34-F85C-8BCE-257DE7576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" b="-1"/>
          <a:stretch/>
        </p:blipFill>
        <p:spPr>
          <a:xfrm>
            <a:off x="2728688" y="1441372"/>
            <a:ext cx="670488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2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MTOW vs Range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5907" y="1808178"/>
                <a:ext cx="3850319" cy="2980916"/>
              </a:xfrm>
            </p:spPr>
            <p:txBody>
              <a:bodyPr>
                <a:normAutofit/>
              </a:bodyPr>
              <a:lstStyle/>
              <a:p>
                <a:r>
                  <a:rPr lang="en-US" sz="1900" b="1" dirty="0"/>
                  <a:t>UAV_2 parameters</a:t>
                </a:r>
                <a:endParaRPr lang="en-US" sz="1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av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smtClean="0">
                          <a:latin typeface="Cambria Math" panose="02040503050406030204" pitchFamily="18" charset="0"/>
                        </a:rPr>
                        <m:t>con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fig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=′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cruise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rotors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rotors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cruise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solidity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=0.13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cruise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solidity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=0.13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FM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0=0.0397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wing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AR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6.0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wing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5907" y="1808178"/>
                <a:ext cx="3850319" cy="2980916"/>
              </a:xfrm>
              <a:blipFill>
                <a:blip r:embed="rId2"/>
                <a:stretch>
                  <a:fillRect l="-1316" t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A00F0A-D305-2BD0-D9C3-A382E23FC5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6226" y="1690688"/>
                <a:ext cx="3414319" cy="1325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Battery parameters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rho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158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eff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attery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discharge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A00F0A-D305-2BD0-D9C3-A382E23FC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226" y="1690688"/>
                <a:ext cx="3414319" cy="1325563"/>
              </a:xfrm>
              <a:prstGeom prst="rect">
                <a:avLst/>
              </a:prstGeom>
              <a:blipFill>
                <a:blip r:embed="rId3"/>
                <a:stretch>
                  <a:fillRect l="-1481"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425937-9D5C-FF5E-5DE2-25291A81E6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16226" y="3199245"/>
                <a:ext cx="3673226" cy="1325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Mission requirements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payload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weight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light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range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[100,5000,15]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240.0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425937-9D5C-FF5E-5DE2-25291A81E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226" y="3199245"/>
                <a:ext cx="3673226" cy="1325563"/>
              </a:xfrm>
              <a:prstGeom prst="rect">
                <a:avLst/>
              </a:prstGeom>
              <a:blipFill>
                <a:blip r:embed="rId4"/>
                <a:stretch>
                  <a:fillRect l="-1379"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4840786-56FC-DB5F-CD6B-A1B5BC7F3A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6607" y="1808178"/>
                <a:ext cx="3082209" cy="1620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UAV_1 parameters</a:t>
                </a:r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av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config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=′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multirotor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rotors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solidity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=0.13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FM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4840786-56FC-DB5F-CD6B-A1B5BC7F3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07" y="1808178"/>
                <a:ext cx="3082209" cy="1620822"/>
              </a:xfrm>
              <a:prstGeom prst="rect">
                <a:avLst/>
              </a:prstGeom>
              <a:blipFill>
                <a:blip r:embed="rId5"/>
                <a:stretch>
                  <a:fillRect l="-1639" t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9B86E4C-A200-BC88-3EBC-AB1068C84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5698" y="3546490"/>
                <a:ext cx="3053118" cy="19025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UAV_1 designs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1_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1_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smtClean="0">
                          <a:latin typeface="Cambria Math" panose="02040503050406030204" pitchFamily="18" charset="0"/>
                        </a:rPr>
                        <m:t>1_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mu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9B86E4C-A200-BC88-3EBC-AB1068C84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8" y="3546490"/>
                <a:ext cx="3053118" cy="1902562"/>
              </a:xfrm>
              <a:prstGeom prst="rect">
                <a:avLst/>
              </a:prstGeom>
              <a:blipFill>
                <a:blip r:embed="rId6"/>
                <a:stretch>
                  <a:fillRect l="-1653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4307FAE-BC6D-282C-3A1B-BD64379B77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5908" y="4789094"/>
                <a:ext cx="3334589" cy="1902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/>
                  <a:t>UAV_2 designs</a:t>
                </a: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lift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cruise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wing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uav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rotor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4307FAE-BC6D-282C-3A1B-BD64379B7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908" y="4789094"/>
                <a:ext cx="3334589" cy="1902563"/>
              </a:xfrm>
              <a:prstGeom prst="rect">
                <a:avLst/>
              </a:prstGeom>
              <a:blipFill>
                <a:blip r:embed="rId7"/>
                <a:stretch>
                  <a:fillRect l="-1521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833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MTOW vs Range</a:t>
            </a:r>
          </a:p>
        </p:txBody>
      </p:sp>
      <p:pic>
        <p:nvPicPr>
          <p:cNvPr id="14" name="Picture 13" descr="A graph of a plane&#10;&#10;Description automatically generated">
            <a:extLst>
              <a:ext uri="{FF2B5EF4-FFF2-40B4-BE49-F238E27FC236}">
                <a16:creationId xmlns:a16="http://schemas.microsoft.com/office/drawing/2014/main" id="{7F267F04-90B7-1344-4D2D-8B448BB5C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63675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1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uavsizing.weights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4BA12-DE19-6739-3C53-0AC0C73190B6}"/>
              </a:ext>
            </a:extLst>
          </p:cNvPr>
          <p:cNvSpPr txBox="1"/>
          <p:nvPr/>
        </p:nvSpPr>
        <p:spPr>
          <a:xfrm>
            <a:off x="9696450" y="0"/>
            <a:ext cx="249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openmdao.api.</a:t>
            </a:r>
            <a:r>
              <a:rPr lang="en-US" b="1" i="1" dirty="0" err="1">
                <a:solidFill>
                  <a:srgbClr val="00B050"/>
                </a:solidFill>
              </a:rPr>
              <a:t>Group</a:t>
            </a:r>
            <a:endParaRPr lang="en-US" b="1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79" y="1690688"/>
                <a:ext cx="11112767" cy="51673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MTOWEstimation() (4/4)</a:t>
                </a:r>
              </a:p>
              <a:p>
                <a:pPr marL="0" indent="0">
                  <a:buNone/>
                </a:pPr>
                <a:r>
                  <a:rPr lang="en-US" dirty="0"/>
                  <a:t>F. The total weight is therefore: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𝑏𝑎𝑡𝑡𝑒𝑟𝑦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𝑝𝑟𝑜𝑝𝑢𝑙𝑠𝑖𝑜𝑛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residual is computed as: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𝑟𝑒𝑠𝑖𝑑𝑢𝑎𝑙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𝑏𝑎𝑡𝑡𝑒𝑟𝑦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𝑤𝑖𝑛𝑔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𝑝𝑟𝑜𝑝𝑢𝑙𝑠𝑖𝑜𝑛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should be driven to zero by a nonlinear solver or treated as an optimization constraint.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2720EE-67F2-4E6F-EAB4-9DBF2685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79" y="1690688"/>
                <a:ext cx="11112767" cy="5167312"/>
              </a:xfrm>
              <a:blipFill>
                <a:blip r:embed="rId2"/>
                <a:stretch>
                  <a:fillRect l="-1142" t="-2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18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uavsizing.weights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RotorWeight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=0.1870854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−0.0201654∙(2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𝑟𝑜𝑡𝑜𝑟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</a:t>
                </a:r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den>
                        </m:f>
                      </m:e>
                    </m:box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=0.1870854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∙4∙2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−0.0201654∙2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	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𝑟𝑜𝑡𝑜𝑟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den>
                        </m:f>
                      </m:e>
                    </m:box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𝑟𝑜𝑡𝑜𝑟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f>
                          <m:f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𝑟𝑜𝑡𝑜𝑟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den>
                        </m:f>
                      </m:e>
                    </m:box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802187"/>
              </a:xfrm>
              <a:blipFill>
                <a:blip r:embed="rId2"/>
                <a:stretch>
                  <a:fillRect l="-1086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94A80B6-9B78-926E-F3C1-943A3A694780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23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uavsizing.weights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01662"/>
              </a:xfrm>
            </p:spPr>
            <p:txBody>
              <a:bodyPr>
                <a:normAutofit/>
              </a:bodyPr>
              <a:lstStyle/>
              <a:p>
                <a:r>
                  <a:rPr lang="en-US" dirty="0" err="1"/>
                  <a:t>MotorWeight</a:t>
                </a:r>
                <a:r>
                  <a:rPr lang="en-US" dirty="0"/>
                  <a:t>()</a:t>
                </a:r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=0.0005525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𝑝𝑜𝑤𝑒𝑟</m:t>
                    </m:r>
                  </m:oMath>
                </a14:m>
                <a:r>
                  <a:rPr lang="en-US" i="1" dirty="0"/>
                  <a:t>/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=0.0005525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m:rPr>
                        <m:nor/>
                      </m:rPr>
                      <a:rPr lang="en-US" i="1" dirty="0" smtClean="0"/>
                      <m:t>/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en-US" dirty="0"/>
                  <a:t> (power overhead factor)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01662"/>
              </a:xfrm>
              <a:blipFill>
                <a:blip r:embed="rId2"/>
                <a:stretch>
                  <a:fillRect l="-1086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410C9AB-992C-8793-3F60-96803153FEE5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5D44-4A5A-F2A0-207C-7F41F2A3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uavsizing.weights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016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MotorWeight() </a:t>
                </a:r>
                <a:r>
                  <a:rPr lang="en-US" b="1" dirty="0">
                    <a:solidFill>
                      <a:srgbClr val="FF0000"/>
                    </a:solidFill>
                  </a:rPr>
                  <a:t>power in hp, weight in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lb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=0.412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𝑝𝑜𝑤𝑒𝑟</m:t>
                    </m:r>
                  </m:oMath>
                </a14:m>
                <a:r>
                  <a:rPr lang="en-US" i="1" dirty="0"/>
                  <a:t>/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=0.412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m:rPr>
                        <m:nor/>
                      </m:rPr>
                      <a:rPr lang="en-US" i="1" dirty="0" smtClean="0"/>
                      <m:t>/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𝑎𝑙𝑙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𝑚𝑜𝑡𝑜𝑟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𝑚𝑜𝑡𝑜𝑟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𝑑𝑚𝑎𝑥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𝑝𝑜𝑤𝑒𝑟</m:t>
                            </m:r>
                          </m:den>
                        </m:f>
                      </m:e>
                    </m:box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𝑃𝑂𝐹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en-US" dirty="0"/>
                  <a:t> (power overhead factor)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69A3A-23C7-767D-F51F-8F790B6B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01662"/>
              </a:xfrm>
              <a:blipFill>
                <a:blip r:embed="rId2"/>
                <a:stretch>
                  <a:fillRect l="-1086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410C9AB-992C-8793-3F60-96803153FEE5}"/>
              </a:ext>
            </a:extLst>
          </p:cNvPr>
          <p:cNvSpPr txBox="1"/>
          <p:nvPr/>
        </p:nvSpPr>
        <p:spPr>
          <a:xfrm>
            <a:off x="8408670" y="0"/>
            <a:ext cx="3783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openmdao.api.</a:t>
            </a:r>
            <a:r>
              <a:rPr lang="en-US" b="1" i="1" dirty="0" err="1">
                <a:solidFill>
                  <a:srgbClr val="FF0000"/>
                </a:solidFill>
              </a:rPr>
              <a:t>ExplicitComponent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108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24316</TotalTime>
  <Words>2825</Words>
  <Application>Microsoft Macintosh PowerPoint</Application>
  <PresentationFormat>Widescreen</PresentationFormat>
  <Paragraphs>547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Aptos</vt:lpstr>
      <vt:lpstr>Aptos Display</vt:lpstr>
      <vt:lpstr>Arial</vt:lpstr>
      <vt:lpstr>Cambria Math</vt:lpstr>
      <vt:lpstr>Office Theme</vt:lpstr>
      <vt:lpstr>uavsizing</vt:lpstr>
      <vt:lpstr>uavsizing.weights</vt:lpstr>
      <vt:lpstr>uavsizing.weights</vt:lpstr>
      <vt:lpstr>uavsizing.weights</vt:lpstr>
      <vt:lpstr>uavsizing.weights</vt:lpstr>
      <vt:lpstr>uavsizing.weights</vt:lpstr>
      <vt:lpstr>uavsizing.weights</vt:lpstr>
      <vt:lpstr>uavsizing.weights</vt:lpstr>
      <vt:lpstr>uavsizing.weights</vt:lpstr>
      <vt:lpstr>uavsizing.weights</vt:lpstr>
      <vt:lpstr>uavsizing.weights</vt:lpstr>
      <vt:lpstr>uavsizing.weights</vt:lpstr>
      <vt:lpstr>uavsizing.aerodynamics</vt:lpstr>
      <vt:lpstr>uavsizing.aerodynamics</vt:lpstr>
      <vt:lpstr>uavsizing.aerodynamics</vt:lpstr>
      <vt:lpstr>uavsizing.aerodynamics</vt:lpstr>
      <vt:lpstr>uavsizing.aerodynamics</vt:lpstr>
      <vt:lpstr>uavsizing.rotors</vt:lpstr>
      <vt:lpstr>uavsizing.rotors</vt:lpstr>
      <vt:lpstr>uavsizing.rotors</vt:lpstr>
      <vt:lpstr>uavsizing.rotors</vt:lpstr>
      <vt:lpstr>uavsizing.rotors</vt:lpstr>
      <vt:lpstr>uavsizing.rotors</vt:lpstr>
      <vt:lpstr>uavsizing.rotors</vt:lpstr>
      <vt:lpstr>uavsizing.rotors</vt:lpstr>
      <vt:lpstr>uavsizing.rotors</vt:lpstr>
      <vt:lpstr>uavsizing.rotors</vt:lpstr>
      <vt:lpstr>uavsizing.powers</vt:lpstr>
      <vt:lpstr>uavsizing.powers</vt:lpstr>
      <vt:lpstr>uavsizing.powers</vt:lpstr>
      <vt:lpstr>uavsizing.powers</vt:lpstr>
      <vt:lpstr>uavsizing.powers</vt:lpstr>
      <vt:lpstr>uavsizing.powers</vt:lpstr>
      <vt:lpstr>uavsizing.powers</vt:lpstr>
      <vt:lpstr>uavsizing.powers</vt:lpstr>
      <vt:lpstr>uavsizing.powers</vt:lpstr>
      <vt:lpstr>uavsizing.powers</vt:lpstr>
      <vt:lpstr>uavsizing.powers</vt:lpstr>
      <vt:lpstr>uavsizing.powers</vt:lpstr>
      <vt:lpstr>uavsizing.energy</vt:lpstr>
      <vt:lpstr>uavsizing.energy</vt:lpstr>
      <vt:lpstr>uavsizing.energy</vt:lpstr>
      <vt:lpstr>uavsizing.energy</vt:lpstr>
      <vt:lpstr>uavsizing.utils</vt:lpstr>
      <vt:lpstr>uavsizing.utils</vt:lpstr>
      <vt:lpstr>testcases</vt:lpstr>
      <vt:lpstr>Lift+Cruise</vt:lpstr>
      <vt:lpstr>Lift+Cruise</vt:lpstr>
      <vt:lpstr>Lift+Cruise</vt:lpstr>
      <vt:lpstr>Wingles Multirotor</vt:lpstr>
      <vt:lpstr>Wingless Multirotor</vt:lpstr>
      <vt:lpstr>Wingless Multirotor</vt:lpstr>
      <vt:lpstr>Energy vs Range</vt:lpstr>
      <vt:lpstr>Energy vs Range</vt:lpstr>
      <vt:lpstr>MTOW vs Range</vt:lpstr>
      <vt:lpstr>MTOW vs Range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uavsizing</dc:title>
  <dc:creator>HARIANSYAH Muhammad Alfiyandy</dc:creator>
  <cp:lastModifiedBy>HARIANSYAH Muhammad Alfiyandy</cp:lastModifiedBy>
  <cp:revision>33</cp:revision>
  <dcterms:created xsi:type="dcterms:W3CDTF">2024-05-15T06:57:09Z</dcterms:created>
  <dcterms:modified xsi:type="dcterms:W3CDTF">2024-06-11T06:56:35Z</dcterms:modified>
</cp:coreProperties>
</file>